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uimek Font TH" charset="1" panose="02000503000000000000"/>
      <p:regular r:id="rId10"/>
    </p:embeddedFont>
    <p:embeddedFont>
      <p:font typeface="Puimek Font TH Italics" charset="1" panose="02000503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TT Corals" charset="1" panose="02000506040000020003"/>
      <p:regular r:id="rId36"/>
    </p:embeddedFont>
    <p:embeddedFont>
      <p:font typeface="TT Corals Bold" charset="1" panose="02000806030000020003"/>
      <p:regular r:id="rId37"/>
    </p:embeddedFont>
    <p:embeddedFont>
      <p:font typeface="TT Corals Italics" charset="1" panose="02000506000000090003"/>
      <p:regular r:id="rId38"/>
    </p:embeddedFont>
    <p:embeddedFont>
      <p:font typeface="TT Corals Bold Italics" charset="1" panose="02000806000000090003"/>
      <p:regular r:id="rId39"/>
    </p:embeddedFont>
    <p:embeddedFont>
      <p:font typeface="TT Corals Thin" charset="1" panose="02000506020000020003"/>
      <p:regular r:id="rId40"/>
    </p:embeddedFont>
    <p:embeddedFont>
      <p:font typeface="TT Corals Thin Italics" charset="1" panose="02000506000000090003"/>
      <p:regular r:id="rId41"/>
    </p:embeddedFont>
    <p:embeddedFont>
      <p:font typeface="TT Corals Heavy" charset="1" panose="02000903030000020004"/>
      <p:regular r:id="rId42"/>
    </p:embeddedFont>
    <p:embeddedFont>
      <p:font typeface="TT Corals Heavy Italics" charset="1" panose="020009030000000900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63" Target="slides/slide20.xml" Type="http://schemas.openxmlformats.org/officeDocument/2006/relationships/slide"/><Relationship Id="rId64" Target="slides/slide21.xml" Type="http://schemas.openxmlformats.org/officeDocument/2006/relationships/slide"/><Relationship Id="rId65" Target="slides/slide22.xml" Type="http://schemas.openxmlformats.org/officeDocument/2006/relationships/slide"/><Relationship Id="rId66" Target="slides/slide23.xml" Type="http://schemas.openxmlformats.org/officeDocument/2006/relationships/slide"/><Relationship Id="rId67" Target="slides/slide24.xml" Type="http://schemas.openxmlformats.org/officeDocument/2006/relationships/slide"/><Relationship Id="rId68" Target="slides/slide25.xml" Type="http://schemas.openxmlformats.org/officeDocument/2006/relationships/slide"/><Relationship Id="rId69" Target="slides/slide26.xml" Type="http://schemas.openxmlformats.org/officeDocument/2006/relationships/slide"/><Relationship Id="rId7" Target="fonts/font7.fntdata" Type="http://schemas.openxmlformats.org/officeDocument/2006/relationships/font"/><Relationship Id="rId70" Target="slides/slide27.xml" Type="http://schemas.openxmlformats.org/officeDocument/2006/relationships/slide"/><Relationship Id="rId71" Target="slides/slide28.xml" Type="http://schemas.openxmlformats.org/officeDocument/2006/relationships/slide"/><Relationship Id="rId72" Target="slides/slide29.xml" Type="http://schemas.openxmlformats.org/officeDocument/2006/relationships/slide"/><Relationship Id="rId73" Target="slides/slide30.xml" Type="http://schemas.openxmlformats.org/officeDocument/2006/relationships/slide"/><Relationship Id="rId74" Target="slides/slide31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mayoclinichealthsystem.org/hometown-health/speaking-of-health/does-drinking-alcohol-kill-brain-cells" TargetMode="External" Type="http://schemas.openxmlformats.org/officeDocument/2006/relationships/hyperlink"/><Relationship Id="rId3" Target="https://en.wikipedia.org/wiki/Alcohol_use_among_college_students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5077" y="2366201"/>
            <a:ext cx="14897846" cy="341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44"/>
              </a:lnSpc>
            </a:pPr>
            <a:r>
              <a:rPr lang="en-US" sz="9817" spc="2267">
                <a:solidFill>
                  <a:srgbClr val="000000"/>
                </a:solidFill>
                <a:latin typeface="TT Corals Bold"/>
              </a:rPr>
              <a:t>SC1015 </a:t>
            </a:r>
          </a:p>
          <a:p>
            <a:pPr algn="ctr">
              <a:lnSpc>
                <a:spcPts val="13744"/>
              </a:lnSpc>
              <a:spcBef>
                <a:spcPct val="0"/>
              </a:spcBef>
            </a:pPr>
            <a:r>
              <a:rPr lang="en-US" sz="9817" spc="2267">
                <a:solidFill>
                  <a:srgbClr val="000000"/>
                </a:solidFill>
                <a:latin typeface="TT Corals Bold"/>
              </a:rPr>
              <a:t>MINI-PROJECT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74993" y="7482555"/>
            <a:ext cx="6938015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TT Corals"/>
              </a:rPr>
              <a:t>Group 7 Members: Kar Kit, Aliff and Nicholas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46" t="-281" r="-914" b="-243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03398" y="2338477"/>
            <a:ext cx="6755902" cy="6919823"/>
          </a:xfrm>
          <a:custGeom>
            <a:avLst/>
            <a:gdLst/>
            <a:ahLst/>
            <a:cxnLst/>
            <a:rect r="r" b="b" t="t" l="l"/>
            <a:pathLst>
              <a:path h="6919823" w="6755902">
                <a:moveTo>
                  <a:pt x="0" y="0"/>
                </a:moveTo>
                <a:lnTo>
                  <a:pt x="6755902" y="0"/>
                </a:lnTo>
                <a:lnTo>
                  <a:pt x="6755902" y="6919823"/>
                </a:lnTo>
                <a:lnTo>
                  <a:pt x="0" y="6919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87387"/>
            <a:ext cx="154585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155">
                <a:solidFill>
                  <a:srgbClr val="000000"/>
                </a:solidFill>
                <a:latin typeface="TT Corals Bold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25740"/>
            <a:ext cx="5248573" cy="71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5"/>
              </a:lnSpc>
            </a:pPr>
            <a:r>
              <a:rPr lang="en-US" sz="4189" u="sng">
                <a:solidFill>
                  <a:srgbClr val="000000"/>
                </a:solidFill>
                <a:latin typeface="Canva Sans Bold"/>
              </a:rPr>
              <a:t>Numerical Variables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76602"/>
            <a:ext cx="9068141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We see that G1, G2, and G3 seems to be highly correlate to one another.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Dalc, Walc against grades seems to have low negative correlation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Other factors like age, parent education etc also have low correlation value with G3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This indicates that alcohol consumption does not necessarily affect academic performance of a student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46" t="-281" r="-914" b="-243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108553"/>
            <a:ext cx="16127177" cy="4250726"/>
          </a:xfrm>
          <a:custGeom>
            <a:avLst/>
            <a:gdLst/>
            <a:ahLst/>
            <a:cxnLst/>
            <a:rect r="r" b="b" t="t" l="l"/>
            <a:pathLst>
              <a:path h="4250726" w="16127177">
                <a:moveTo>
                  <a:pt x="0" y="0"/>
                </a:moveTo>
                <a:lnTo>
                  <a:pt x="16127177" y="0"/>
                </a:lnTo>
                <a:lnTo>
                  <a:pt x="16127177" y="4250727"/>
                </a:lnTo>
                <a:lnTo>
                  <a:pt x="0" y="4250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87387"/>
            <a:ext cx="154585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155">
                <a:solidFill>
                  <a:srgbClr val="000000"/>
                </a:solidFill>
                <a:latin typeface="TT Corals Bold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6346" y="1625740"/>
            <a:ext cx="5533281" cy="71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5"/>
              </a:lnSpc>
            </a:pPr>
            <a:r>
              <a:rPr lang="en-US" sz="4189" u="sng">
                <a:solidFill>
                  <a:srgbClr val="000000"/>
                </a:solidFill>
                <a:latin typeface="Canva Sans Bold"/>
              </a:rPr>
              <a:t>Categorical Variables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2123" y="2884406"/>
            <a:ext cx="160237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Utilized boxplot to look for potential relations between G3 and categorical variables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46" t="-281" r="-914" b="-243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5104" y="2659637"/>
            <a:ext cx="3393707" cy="7135912"/>
          </a:xfrm>
          <a:custGeom>
            <a:avLst/>
            <a:gdLst/>
            <a:ahLst/>
            <a:cxnLst/>
            <a:rect r="r" b="b" t="t" l="l"/>
            <a:pathLst>
              <a:path h="7135912" w="3393707">
                <a:moveTo>
                  <a:pt x="0" y="0"/>
                </a:moveTo>
                <a:lnTo>
                  <a:pt x="3393707" y="0"/>
                </a:lnTo>
                <a:lnTo>
                  <a:pt x="3393707" y="7135912"/>
                </a:lnTo>
                <a:lnTo>
                  <a:pt x="0" y="7135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18811" y="2633752"/>
            <a:ext cx="3191011" cy="7148854"/>
          </a:xfrm>
          <a:custGeom>
            <a:avLst/>
            <a:gdLst/>
            <a:ahLst/>
            <a:cxnLst/>
            <a:rect r="r" b="b" t="t" l="l"/>
            <a:pathLst>
              <a:path h="7148854" w="3191011">
                <a:moveTo>
                  <a:pt x="0" y="0"/>
                </a:moveTo>
                <a:lnTo>
                  <a:pt x="3191011" y="0"/>
                </a:lnTo>
                <a:lnTo>
                  <a:pt x="3191011" y="7148854"/>
                </a:lnTo>
                <a:lnTo>
                  <a:pt x="0" y="7148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09822" y="2633752"/>
            <a:ext cx="3221939" cy="7139618"/>
          </a:xfrm>
          <a:custGeom>
            <a:avLst/>
            <a:gdLst/>
            <a:ahLst/>
            <a:cxnLst/>
            <a:rect r="r" b="b" t="t" l="l"/>
            <a:pathLst>
              <a:path h="7139618" w="3221939">
                <a:moveTo>
                  <a:pt x="0" y="0"/>
                </a:moveTo>
                <a:lnTo>
                  <a:pt x="3221939" y="0"/>
                </a:lnTo>
                <a:lnTo>
                  <a:pt x="3221939" y="7139618"/>
                </a:lnTo>
                <a:lnTo>
                  <a:pt x="0" y="7139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31761" y="2642988"/>
            <a:ext cx="3221939" cy="7139618"/>
          </a:xfrm>
          <a:custGeom>
            <a:avLst/>
            <a:gdLst/>
            <a:ahLst/>
            <a:cxnLst/>
            <a:rect r="r" b="b" t="t" l="l"/>
            <a:pathLst>
              <a:path h="7139618" w="3221939">
                <a:moveTo>
                  <a:pt x="0" y="0"/>
                </a:moveTo>
                <a:lnTo>
                  <a:pt x="3221939" y="0"/>
                </a:lnTo>
                <a:lnTo>
                  <a:pt x="3221939" y="7139618"/>
                </a:lnTo>
                <a:lnTo>
                  <a:pt x="0" y="7139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87387"/>
            <a:ext cx="154585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155">
                <a:solidFill>
                  <a:srgbClr val="000000"/>
                </a:solidFill>
                <a:latin typeface="TT Corals Bold"/>
              </a:rPr>
              <a:t>EXPLORATORY 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6346" y="1625740"/>
            <a:ext cx="5533281" cy="71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5"/>
              </a:lnSpc>
            </a:pPr>
            <a:r>
              <a:rPr lang="en-US" sz="4189" u="sng">
                <a:solidFill>
                  <a:srgbClr val="000000"/>
                </a:solidFill>
                <a:latin typeface="Canva Sans Bold"/>
              </a:rPr>
              <a:t>Categorical Variables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46" t="-281" r="-914" b="-243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31434" y="2020208"/>
            <a:ext cx="3135527" cy="6974124"/>
          </a:xfrm>
          <a:custGeom>
            <a:avLst/>
            <a:gdLst/>
            <a:ahLst/>
            <a:cxnLst/>
            <a:rect r="r" b="b" t="t" l="l"/>
            <a:pathLst>
              <a:path h="6974124" w="3135527">
                <a:moveTo>
                  <a:pt x="0" y="0"/>
                </a:moveTo>
                <a:lnTo>
                  <a:pt x="3135527" y="0"/>
                </a:lnTo>
                <a:lnTo>
                  <a:pt x="3135527" y="6974124"/>
                </a:lnTo>
                <a:lnTo>
                  <a:pt x="0" y="6974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66961" y="2020208"/>
            <a:ext cx="4492339" cy="6947039"/>
          </a:xfrm>
          <a:custGeom>
            <a:avLst/>
            <a:gdLst/>
            <a:ahLst/>
            <a:cxnLst/>
            <a:rect r="r" b="b" t="t" l="l"/>
            <a:pathLst>
              <a:path h="6947039" w="4492339">
                <a:moveTo>
                  <a:pt x="0" y="0"/>
                </a:moveTo>
                <a:lnTo>
                  <a:pt x="4492339" y="0"/>
                </a:lnTo>
                <a:lnTo>
                  <a:pt x="4492339" y="6947039"/>
                </a:lnTo>
                <a:lnTo>
                  <a:pt x="0" y="6947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87387"/>
            <a:ext cx="154585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155">
                <a:solidFill>
                  <a:srgbClr val="000000"/>
                </a:solidFill>
                <a:latin typeface="TT Corals Bold"/>
              </a:rPr>
              <a:t>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6346" y="1625740"/>
            <a:ext cx="5533281" cy="71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5"/>
              </a:lnSpc>
            </a:pPr>
            <a:r>
              <a:rPr lang="en-US" sz="4189" u="sng">
                <a:solidFill>
                  <a:srgbClr val="000000"/>
                </a:solidFill>
                <a:latin typeface="Canva Sans Bold"/>
              </a:rPr>
              <a:t>Categorical Variables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6346" y="2745484"/>
            <a:ext cx="7723524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We notice based on the boxplots that variables: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Mjob (Mother’s Job)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Fjob(Father’s Job)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reason(reason for enrolling in school)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higher(decision to take higher education</a:t>
            </a:r>
          </a:p>
          <a:p>
            <a:pPr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They have potential correlations with their grades G3 in this case.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91" t="-6473" r="-2691" b="-343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75977" y="1681210"/>
            <a:ext cx="7296132" cy="7577090"/>
          </a:xfrm>
          <a:custGeom>
            <a:avLst/>
            <a:gdLst/>
            <a:ahLst/>
            <a:cxnLst/>
            <a:rect r="r" b="b" t="t" l="l"/>
            <a:pathLst>
              <a:path h="7577090" w="7296132">
                <a:moveTo>
                  <a:pt x="0" y="0"/>
                </a:moveTo>
                <a:lnTo>
                  <a:pt x="7296132" y="0"/>
                </a:lnTo>
                <a:lnTo>
                  <a:pt x="7296132" y="7577090"/>
                </a:lnTo>
                <a:lnTo>
                  <a:pt x="0" y="7577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280893"/>
            <a:ext cx="9509330" cy="1977407"/>
          </a:xfrm>
          <a:custGeom>
            <a:avLst/>
            <a:gdLst/>
            <a:ahLst/>
            <a:cxnLst/>
            <a:rect r="r" b="b" t="t" l="l"/>
            <a:pathLst>
              <a:path h="1977407" w="9509330">
                <a:moveTo>
                  <a:pt x="0" y="0"/>
                </a:moveTo>
                <a:lnTo>
                  <a:pt x="9509330" y="0"/>
                </a:lnTo>
                <a:lnTo>
                  <a:pt x="9509330" y="1977407"/>
                </a:lnTo>
                <a:lnTo>
                  <a:pt x="0" y="1977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96913"/>
            <a:ext cx="1478296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DATA PREPARATION AND CLEANING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9369" y="1624060"/>
            <a:ext cx="672759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G1 and G2 is an indicative of their final grade (G3) since they are highly correlated to one another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9369" y="4057650"/>
            <a:ext cx="672759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Hence, it is deemed unnecessary to look at the correlation between G1 and G2 against other numerical values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9369" y="6486525"/>
            <a:ext cx="672759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Hence, we only consider G3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91" t="-6473" r="-2691" b="-343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65122" y="2491220"/>
            <a:ext cx="10769416" cy="1815878"/>
          </a:xfrm>
          <a:custGeom>
            <a:avLst/>
            <a:gdLst/>
            <a:ahLst/>
            <a:cxnLst/>
            <a:rect r="r" b="b" t="t" l="l"/>
            <a:pathLst>
              <a:path h="1815878" w="10769416">
                <a:moveTo>
                  <a:pt x="0" y="0"/>
                </a:moveTo>
                <a:lnTo>
                  <a:pt x="10769416" y="0"/>
                </a:lnTo>
                <a:lnTo>
                  <a:pt x="10769416" y="1815878"/>
                </a:lnTo>
                <a:lnTo>
                  <a:pt x="0" y="1815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57025" y="6622459"/>
            <a:ext cx="11029070" cy="1913979"/>
          </a:xfrm>
          <a:custGeom>
            <a:avLst/>
            <a:gdLst/>
            <a:ahLst/>
            <a:cxnLst/>
            <a:rect r="r" b="b" t="t" l="l"/>
            <a:pathLst>
              <a:path h="1913979" w="11029070">
                <a:moveTo>
                  <a:pt x="0" y="0"/>
                </a:moveTo>
                <a:lnTo>
                  <a:pt x="11029070" y="0"/>
                </a:lnTo>
                <a:lnTo>
                  <a:pt x="11029070" y="1913979"/>
                </a:lnTo>
                <a:lnTo>
                  <a:pt x="0" y="1913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96913"/>
            <a:ext cx="1478296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DATA PREPARATION AND CLEANING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9369" y="2424545"/>
            <a:ext cx="5484865" cy="228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Some variables had several outliers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Need to remove outliers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9369" y="6134824"/>
            <a:ext cx="5787978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Some variables were very skewed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Need to correct based on whether its positive or negative skewness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91" t="-6473" r="-2691" b="-34309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973493" y="2195512"/>
          <a:ext cx="11285807" cy="7062788"/>
        </p:xfrm>
        <a:graphic>
          <a:graphicData uri="http://schemas.openxmlformats.org/drawingml/2006/table">
            <a:tbl>
              <a:tblPr/>
              <a:tblGrid>
                <a:gridCol w="752387"/>
                <a:gridCol w="752387"/>
                <a:gridCol w="752387"/>
                <a:gridCol w="752387"/>
                <a:gridCol w="752387"/>
                <a:gridCol w="752387"/>
                <a:gridCol w="752387"/>
                <a:gridCol w="752387"/>
                <a:gridCol w="752387"/>
                <a:gridCol w="752387"/>
                <a:gridCol w="752387"/>
                <a:gridCol w="752387"/>
                <a:gridCol w="752387"/>
                <a:gridCol w="752387"/>
                <a:gridCol w="752387"/>
              </a:tblGrid>
              <a:tr h="6171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age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Medu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Fedu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traveltime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studytime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failures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famrel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freetime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goout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Dalc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Walc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health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absences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G3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count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1044.000000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mean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16.715931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2.603448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2.387931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1.464706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1.842159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4.120993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3.344898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3.156130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1.336694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2.284483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3.543103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3.428283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11.959596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std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1.218236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1.124907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1.099938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0.625236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0.660148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0.650130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0.864460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1.152575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0.587130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1.285105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1.424703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3.689326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2.816944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min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15.000000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25%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16.000000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10.000000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50%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17.000000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11.959596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75%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18.000000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5.000000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5.000000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6.000000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max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21.000000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4.000000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0.0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5.000000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5.000000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5.000000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3.000000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5.000000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5.000000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15.000000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</a:rPr>
                        <a:t>20.000000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696913"/>
            <a:ext cx="1478296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DATA PREPARATION AND CLEANING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9369" y="2644775"/>
            <a:ext cx="5444125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Describe data after removing outliers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There are no failures after outliers removed</a:t>
            </a:r>
          </a:p>
          <a:p>
            <a:pPr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No need to consider failures in our models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91" t="-6473" r="-2691" b="-343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31005" y="3310631"/>
            <a:ext cx="10105150" cy="5387602"/>
          </a:xfrm>
          <a:custGeom>
            <a:avLst/>
            <a:gdLst/>
            <a:ahLst/>
            <a:cxnLst/>
            <a:rect r="r" b="b" t="t" l="l"/>
            <a:pathLst>
              <a:path h="5387602" w="10105150">
                <a:moveTo>
                  <a:pt x="0" y="0"/>
                </a:moveTo>
                <a:lnTo>
                  <a:pt x="10105149" y="0"/>
                </a:lnTo>
                <a:lnTo>
                  <a:pt x="10105149" y="5387602"/>
                </a:lnTo>
                <a:lnTo>
                  <a:pt x="0" y="53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96913"/>
            <a:ext cx="1478296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DATA PREPARATION AND CLEANING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1825" y="1680369"/>
            <a:ext cx="6990001" cy="8084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6227" indent="-353113" lvl="1">
              <a:lnSpc>
                <a:spcPts val="4579"/>
              </a:lnSpc>
              <a:buFont typeface="Arial"/>
              <a:buChar char="•"/>
            </a:pPr>
            <a:r>
              <a:rPr lang="en-US" sz="3271">
                <a:solidFill>
                  <a:srgbClr val="000000"/>
                </a:solidFill>
                <a:latin typeface="Canva Sans"/>
              </a:rPr>
              <a:t>Correcting positive skewness</a:t>
            </a:r>
          </a:p>
          <a:p>
            <a:pPr marL="1412454" indent="-470818" lvl="2">
              <a:lnSpc>
                <a:spcPts val="4579"/>
              </a:lnSpc>
              <a:buFont typeface="Arial"/>
              <a:buChar char="⚬"/>
            </a:pPr>
            <a:r>
              <a:rPr lang="en-US" sz="3271">
                <a:solidFill>
                  <a:srgbClr val="000000"/>
                </a:solidFill>
                <a:latin typeface="Canva Sans"/>
              </a:rPr>
              <a:t>Applied logarithm transformation</a:t>
            </a:r>
          </a:p>
          <a:p>
            <a:pPr marL="1412454" indent="-470818" lvl="2">
              <a:lnSpc>
                <a:spcPts val="4579"/>
              </a:lnSpc>
              <a:buFont typeface="Arial"/>
              <a:buChar char="⚬"/>
            </a:pPr>
            <a:r>
              <a:rPr lang="en-US" sz="3271">
                <a:solidFill>
                  <a:srgbClr val="000000"/>
                </a:solidFill>
                <a:latin typeface="Canva Sans"/>
              </a:rPr>
              <a:t>Data still skewed</a:t>
            </a:r>
          </a:p>
          <a:p>
            <a:pPr marL="1412454" indent="-470818" lvl="2">
              <a:lnSpc>
                <a:spcPts val="4579"/>
              </a:lnSpc>
              <a:buFont typeface="Arial"/>
              <a:buChar char="⚬"/>
            </a:pPr>
            <a:r>
              <a:rPr lang="en-US" sz="3271">
                <a:solidFill>
                  <a:srgbClr val="000000"/>
                </a:solidFill>
                <a:latin typeface="Canva Sans"/>
              </a:rPr>
              <a:t>Log transformation did not correct skewness</a:t>
            </a:r>
          </a:p>
          <a:p>
            <a:pPr marL="2118681" indent="-529670" lvl="3">
              <a:lnSpc>
                <a:spcPts val="4579"/>
              </a:lnSpc>
              <a:buFont typeface="Arial"/>
              <a:buChar char="￭"/>
            </a:pPr>
            <a:r>
              <a:rPr lang="en-US" sz="3271">
                <a:solidFill>
                  <a:srgbClr val="000000"/>
                </a:solidFill>
                <a:latin typeface="Canva Sans"/>
              </a:rPr>
              <a:t>Skewed data were one hot-encoded data by creator</a:t>
            </a:r>
          </a:p>
          <a:p>
            <a:pPr marL="2118681" indent="-529670" lvl="3">
              <a:lnSpc>
                <a:spcPts val="4579"/>
              </a:lnSpc>
              <a:buFont typeface="Arial"/>
              <a:buChar char="￭"/>
            </a:pPr>
            <a:r>
              <a:rPr lang="en-US" sz="3271">
                <a:solidFill>
                  <a:srgbClr val="000000"/>
                </a:solidFill>
                <a:latin typeface="Canva Sans"/>
              </a:rPr>
              <a:t>e.g. famrel is represented on a scale of 1 to 5</a:t>
            </a:r>
          </a:p>
          <a:p>
            <a:pPr marL="706227" indent="-353113" lvl="1">
              <a:lnSpc>
                <a:spcPts val="4579"/>
              </a:lnSpc>
              <a:buFont typeface="Arial"/>
              <a:buChar char="•"/>
            </a:pPr>
            <a:r>
              <a:rPr lang="en-US" sz="3271">
                <a:solidFill>
                  <a:srgbClr val="000000"/>
                </a:solidFill>
                <a:latin typeface="Canva Sans"/>
              </a:rPr>
              <a:t>Skewness could not be corrected this way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91" t="-6473" r="-2691" b="-343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47710" y="2215144"/>
            <a:ext cx="9328750" cy="6723103"/>
          </a:xfrm>
          <a:custGeom>
            <a:avLst/>
            <a:gdLst/>
            <a:ahLst/>
            <a:cxnLst/>
            <a:rect r="r" b="b" t="t" l="l"/>
            <a:pathLst>
              <a:path h="6723103" w="9328750">
                <a:moveTo>
                  <a:pt x="0" y="0"/>
                </a:moveTo>
                <a:lnTo>
                  <a:pt x="9328750" y="0"/>
                </a:lnTo>
                <a:lnTo>
                  <a:pt x="9328750" y="6723103"/>
                </a:lnTo>
                <a:lnTo>
                  <a:pt x="0" y="6723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96913"/>
            <a:ext cx="1478296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DATA PREPARATION AND CLEANING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40666"/>
            <a:ext cx="7391484" cy="432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3047" indent="-331524" lvl="1">
              <a:lnSpc>
                <a:spcPts val="4299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Canva Sans"/>
              </a:rPr>
              <a:t>Since only variables:</a:t>
            </a:r>
          </a:p>
          <a:p>
            <a:pPr marL="1326095" indent="-442032" lvl="2">
              <a:lnSpc>
                <a:spcPts val="4299"/>
              </a:lnSpc>
              <a:buFont typeface="Arial"/>
              <a:buChar char="⚬"/>
            </a:pPr>
            <a:r>
              <a:rPr lang="en-US" sz="3071">
                <a:solidFill>
                  <a:srgbClr val="000000"/>
                </a:solidFill>
                <a:latin typeface="Canva Sans"/>
              </a:rPr>
              <a:t>Mjob</a:t>
            </a:r>
          </a:p>
          <a:p>
            <a:pPr marL="1326095" indent="-442032" lvl="2">
              <a:lnSpc>
                <a:spcPts val="4299"/>
              </a:lnSpc>
              <a:buFont typeface="Arial"/>
              <a:buChar char="⚬"/>
            </a:pPr>
            <a:r>
              <a:rPr lang="en-US" sz="3071">
                <a:solidFill>
                  <a:srgbClr val="000000"/>
                </a:solidFill>
                <a:latin typeface="Canva Sans"/>
              </a:rPr>
              <a:t>Fjob</a:t>
            </a:r>
          </a:p>
          <a:p>
            <a:pPr marL="1326095" indent="-442032" lvl="2">
              <a:lnSpc>
                <a:spcPts val="4299"/>
              </a:lnSpc>
              <a:buFont typeface="Arial"/>
              <a:buChar char="⚬"/>
            </a:pPr>
            <a:r>
              <a:rPr lang="en-US" sz="3071">
                <a:solidFill>
                  <a:srgbClr val="000000"/>
                </a:solidFill>
                <a:latin typeface="Canva Sans"/>
              </a:rPr>
              <a:t>reason</a:t>
            </a:r>
          </a:p>
          <a:p>
            <a:pPr marL="1326095" indent="-442032" lvl="2">
              <a:lnSpc>
                <a:spcPts val="4299"/>
              </a:lnSpc>
              <a:buFont typeface="Arial"/>
              <a:buChar char="⚬"/>
            </a:pPr>
            <a:r>
              <a:rPr lang="en-US" sz="3071">
                <a:solidFill>
                  <a:srgbClr val="000000"/>
                </a:solidFill>
                <a:latin typeface="Canva Sans"/>
              </a:rPr>
              <a:t>higher</a:t>
            </a:r>
          </a:p>
          <a:p>
            <a:pPr>
              <a:lnSpc>
                <a:spcPts val="4299"/>
              </a:lnSpc>
            </a:pPr>
          </a:p>
          <a:p>
            <a:pPr marL="663047" indent="-331524" lvl="1">
              <a:lnSpc>
                <a:spcPts val="4299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Canva Sans"/>
              </a:rPr>
              <a:t>Have potential correlations with G3</a:t>
            </a:r>
          </a:p>
          <a:p>
            <a:pPr>
              <a:lnSpc>
                <a:spcPts val="42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006323"/>
            <a:ext cx="7719010" cy="160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3047" indent="-331524" lvl="1">
              <a:lnSpc>
                <a:spcPts val="4299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Canva Sans"/>
              </a:rPr>
              <a:t>We extract these variables and put them in a strip plot to narrow down the relations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91" t="-6473" r="-2691" b="-343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00970"/>
            <a:ext cx="16230600" cy="5673865"/>
          </a:xfrm>
          <a:custGeom>
            <a:avLst/>
            <a:gdLst/>
            <a:ahLst/>
            <a:cxnLst/>
            <a:rect r="r" b="b" t="t" l="l"/>
            <a:pathLst>
              <a:path h="5673865" w="16230600">
                <a:moveTo>
                  <a:pt x="0" y="0"/>
                </a:moveTo>
                <a:lnTo>
                  <a:pt x="16230600" y="0"/>
                </a:lnTo>
                <a:lnTo>
                  <a:pt x="16230600" y="5673865"/>
                </a:lnTo>
                <a:lnTo>
                  <a:pt x="0" y="5673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96913"/>
            <a:ext cx="1478296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DATA PREPARATION AND CLEANING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" t="-14508" r="-16038" b="-16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98957" y="1950662"/>
            <a:ext cx="1221361" cy="6785336"/>
          </a:xfrm>
          <a:custGeom>
            <a:avLst/>
            <a:gdLst/>
            <a:ahLst/>
            <a:cxnLst/>
            <a:rect r="r" b="b" t="t" l="l"/>
            <a:pathLst>
              <a:path h="6785336" w="1221361">
                <a:moveTo>
                  <a:pt x="0" y="0"/>
                </a:moveTo>
                <a:lnTo>
                  <a:pt x="1221361" y="0"/>
                </a:lnTo>
                <a:lnTo>
                  <a:pt x="1221361" y="6785337"/>
                </a:lnTo>
                <a:lnTo>
                  <a:pt x="0" y="6785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53668" y="2345805"/>
            <a:ext cx="7315200" cy="1130531"/>
          </a:xfrm>
          <a:custGeom>
            <a:avLst/>
            <a:gdLst/>
            <a:ahLst/>
            <a:cxnLst/>
            <a:rect r="r" b="b" t="t" l="l"/>
            <a:pathLst>
              <a:path h="1130531" w="7315200">
                <a:moveTo>
                  <a:pt x="0" y="0"/>
                </a:moveTo>
                <a:lnTo>
                  <a:pt x="7315200" y="0"/>
                </a:lnTo>
                <a:lnTo>
                  <a:pt x="7315200" y="1130531"/>
                </a:lnTo>
                <a:lnTo>
                  <a:pt x="0" y="113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4764" y="569493"/>
            <a:ext cx="8524847" cy="104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5"/>
              </a:lnSpc>
            </a:pPr>
            <a:r>
              <a:rPr lang="en-US" sz="7697" spc="1778">
                <a:solidFill>
                  <a:srgbClr val="000000"/>
                </a:solidFill>
                <a:latin typeface="TT Corals Bold"/>
              </a:rPr>
              <a:t>EVENT 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53668" y="2402955"/>
            <a:ext cx="6978151" cy="94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  <a:spcBef>
                <a:spcPct val="0"/>
              </a:spcBef>
            </a:pPr>
            <a:r>
              <a:rPr lang="en-US" sz="3600" spc="831">
                <a:solidFill>
                  <a:srgbClr val="000000"/>
                </a:solidFill>
                <a:latin typeface="Puimek Font TH"/>
              </a:rPr>
              <a:t>PROBLEM FORMULATION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553668" y="4212799"/>
            <a:ext cx="7315200" cy="1130531"/>
          </a:xfrm>
          <a:custGeom>
            <a:avLst/>
            <a:gdLst/>
            <a:ahLst/>
            <a:cxnLst/>
            <a:rect r="r" b="b" t="t" l="l"/>
            <a:pathLst>
              <a:path h="1130531" w="7315200">
                <a:moveTo>
                  <a:pt x="0" y="0"/>
                </a:moveTo>
                <a:lnTo>
                  <a:pt x="7315200" y="0"/>
                </a:lnTo>
                <a:lnTo>
                  <a:pt x="7315200" y="1130531"/>
                </a:lnTo>
                <a:lnTo>
                  <a:pt x="0" y="113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53668" y="4269949"/>
            <a:ext cx="6978151" cy="94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  <a:spcBef>
                <a:spcPct val="0"/>
              </a:spcBef>
            </a:pPr>
            <a:r>
              <a:rPr lang="en-US" sz="3600" spc="831">
                <a:solidFill>
                  <a:srgbClr val="000000"/>
                </a:solidFill>
                <a:latin typeface="Puimek Font TH"/>
              </a:rPr>
              <a:t>DATA PREPARATION &amp; CLEANING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50407" y="3352407"/>
            <a:ext cx="7315200" cy="1130531"/>
          </a:xfrm>
          <a:custGeom>
            <a:avLst/>
            <a:gdLst/>
            <a:ahLst/>
            <a:cxnLst/>
            <a:rect r="r" b="b" t="t" l="l"/>
            <a:pathLst>
              <a:path h="1130531" w="7315200">
                <a:moveTo>
                  <a:pt x="0" y="0"/>
                </a:moveTo>
                <a:lnTo>
                  <a:pt x="7315200" y="0"/>
                </a:lnTo>
                <a:lnTo>
                  <a:pt x="7315200" y="1130531"/>
                </a:lnTo>
                <a:lnTo>
                  <a:pt x="0" y="113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7541" y="3471522"/>
            <a:ext cx="6978151" cy="94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  <a:spcBef>
                <a:spcPct val="0"/>
              </a:spcBef>
            </a:pPr>
            <a:r>
              <a:rPr lang="en-US" sz="3600" spc="831">
                <a:solidFill>
                  <a:srgbClr val="000000"/>
                </a:solidFill>
                <a:latin typeface="Puimek Font TH"/>
              </a:rPr>
              <a:t>EXPLORATORY DATA ANALYSIS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46553" y="5340940"/>
            <a:ext cx="7315200" cy="1130531"/>
          </a:xfrm>
          <a:custGeom>
            <a:avLst/>
            <a:gdLst/>
            <a:ahLst/>
            <a:cxnLst/>
            <a:rect r="r" b="b" t="t" l="l"/>
            <a:pathLst>
              <a:path h="1130531" w="7315200">
                <a:moveTo>
                  <a:pt x="0" y="0"/>
                </a:moveTo>
                <a:lnTo>
                  <a:pt x="7315200" y="0"/>
                </a:lnTo>
                <a:lnTo>
                  <a:pt x="7315200" y="1130531"/>
                </a:lnTo>
                <a:lnTo>
                  <a:pt x="0" y="113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5078" y="5693417"/>
            <a:ext cx="6978151" cy="48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  <a:spcBef>
                <a:spcPct val="0"/>
              </a:spcBef>
            </a:pPr>
            <a:r>
              <a:rPr lang="en-US" sz="3600" spc="831">
                <a:solidFill>
                  <a:srgbClr val="000000"/>
                </a:solidFill>
                <a:latin typeface="Puimek Font TH"/>
              </a:rPr>
              <a:t>MACHINE LEARNING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553668" y="6198190"/>
            <a:ext cx="7315200" cy="1130531"/>
          </a:xfrm>
          <a:custGeom>
            <a:avLst/>
            <a:gdLst/>
            <a:ahLst/>
            <a:cxnLst/>
            <a:rect r="r" b="b" t="t" l="l"/>
            <a:pathLst>
              <a:path h="1130531" w="7315200">
                <a:moveTo>
                  <a:pt x="0" y="0"/>
                </a:moveTo>
                <a:lnTo>
                  <a:pt x="7315200" y="0"/>
                </a:lnTo>
                <a:lnTo>
                  <a:pt x="7315200" y="1130531"/>
                </a:lnTo>
                <a:lnTo>
                  <a:pt x="0" y="113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553668" y="6255340"/>
            <a:ext cx="6978151" cy="94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  <a:spcBef>
                <a:spcPct val="0"/>
              </a:spcBef>
            </a:pPr>
            <a:r>
              <a:rPr lang="en-US" sz="3600" spc="831">
                <a:solidFill>
                  <a:srgbClr val="000000"/>
                </a:solidFill>
                <a:latin typeface="Puimek Font TH"/>
              </a:rPr>
              <a:t>DATA DRIVEN INSIGHTS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46553" y="7204792"/>
            <a:ext cx="7315200" cy="1130531"/>
          </a:xfrm>
          <a:custGeom>
            <a:avLst/>
            <a:gdLst/>
            <a:ahLst/>
            <a:cxnLst/>
            <a:rect r="r" b="b" t="t" l="l"/>
            <a:pathLst>
              <a:path h="1130531" w="7315200">
                <a:moveTo>
                  <a:pt x="0" y="0"/>
                </a:moveTo>
                <a:lnTo>
                  <a:pt x="7315200" y="0"/>
                </a:lnTo>
                <a:lnTo>
                  <a:pt x="7315200" y="1130531"/>
                </a:lnTo>
                <a:lnTo>
                  <a:pt x="0" y="1130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5078" y="7557269"/>
            <a:ext cx="6978151" cy="48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  <a:spcBef>
                <a:spcPct val="0"/>
              </a:spcBef>
            </a:pPr>
            <a:r>
              <a:rPr lang="en-US" sz="3600" spc="831">
                <a:solidFill>
                  <a:srgbClr val="000000"/>
                </a:solidFill>
                <a:latin typeface="Puimek Font TH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91" t="-6473" r="-2691" b="-343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96913"/>
            <a:ext cx="1478296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DATA PREPARATION AND CLEANING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736231"/>
            <a:ext cx="14944299" cy="52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3047" indent="-331524" lvl="1">
              <a:lnSpc>
                <a:spcPts val="4299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Canva Sans"/>
              </a:rPr>
              <a:t>Based on the strip plot, only the variable ‘higher’ has a correlation with G3.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2009109"/>
            <a:ext cx="16230600" cy="5956473"/>
          </a:xfrm>
          <a:custGeom>
            <a:avLst/>
            <a:gdLst/>
            <a:ahLst/>
            <a:cxnLst/>
            <a:rect r="r" b="b" t="t" l="l"/>
            <a:pathLst>
              <a:path h="5956473" w="16230600">
                <a:moveTo>
                  <a:pt x="0" y="0"/>
                </a:moveTo>
                <a:lnTo>
                  <a:pt x="16230600" y="0"/>
                </a:lnTo>
                <a:lnTo>
                  <a:pt x="16230600" y="5956472"/>
                </a:lnTo>
                <a:lnTo>
                  <a:pt x="0" y="595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4" r="-11619" b="-107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96913"/>
            <a:ext cx="1364895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FINAL DATA TO BE USED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802320"/>
            <a:ext cx="16230600" cy="7709535"/>
          </a:xfrm>
          <a:custGeom>
            <a:avLst/>
            <a:gdLst/>
            <a:ahLst/>
            <a:cxnLst/>
            <a:rect r="r" b="b" t="t" l="l"/>
            <a:pathLst>
              <a:path h="7709535" w="16230600">
                <a:moveTo>
                  <a:pt x="0" y="0"/>
                </a:moveTo>
                <a:lnTo>
                  <a:pt x="16230600" y="0"/>
                </a:lnTo>
                <a:lnTo>
                  <a:pt x="16230600" y="7709535"/>
                </a:lnTo>
                <a:lnTo>
                  <a:pt x="0" y="7709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4852" y="2125096"/>
            <a:ext cx="65153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Numerical Variables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95071" y="2125096"/>
            <a:ext cx="68688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Categorical Variables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8679" y="3764666"/>
            <a:ext cx="4219034" cy="381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age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Medu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Fedu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traveltime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studytime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famrel 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goout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48688" y="3764666"/>
            <a:ext cx="3312113" cy="272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Dalc </a:t>
            </a:r>
          </a:p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Walc </a:t>
            </a:r>
          </a:p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health</a:t>
            </a:r>
          </a:p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absence</a:t>
            </a:r>
          </a:p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G3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486731"/>
            <a:ext cx="6145468" cy="162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6"/>
              </a:lnSpc>
            </a:pP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higher (decision to pursue higher education)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4" r="-11619" b="-107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62683"/>
            <a:ext cx="4828202" cy="72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1"/>
              </a:lnSpc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Techniques used: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12164"/>
            <a:ext cx="13071151" cy="98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3744"/>
              </a:lnSpc>
              <a:buFont typeface="Arial"/>
              <a:buChar char="•"/>
            </a:pPr>
            <a:r>
              <a:rPr lang="en-US" sz="3600" spc="831">
                <a:solidFill>
                  <a:srgbClr val="000000"/>
                </a:solidFill>
                <a:latin typeface="Poppins"/>
              </a:rPr>
              <a:t>LASSO REGRESSION</a:t>
            </a:r>
          </a:p>
          <a:p>
            <a:pPr marL="1554480" indent="-518160" lvl="2">
              <a:lnSpc>
                <a:spcPts val="3744"/>
              </a:lnSpc>
              <a:buFont typeface="Arial"/>
              <a:buChar char="⚬"/>
            </a:pPr>
            <a:r>
              <a:rPr lang="en-US" sz="3600" spc="831">
                <a:solidFill>
                  <a:srgbClr val="000000"/>
                </a:solidFill>
                <a:latin typeface="Poppins"/>
              </a:rPr>
              <a:t>ON MULTIPLE NUMERICAL VARIABLES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96913"/>
            <a:ext cx="1364895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MACHINE LEARNING: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952191"/>
            <a:ext cx="13071151" cy="98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3744"/>
              </a:lnSpc>
              <a:buFont typeface="Arial"/>
              <a:buChar char="•"/>
            </a:pPr>
            <a:r>
              <a:rPr lang="en-US" sz="3600" spc="831">
                <a:solidFill>
                  <a:srgbClr val="000000"/>
                </a:solidFill>
                <a:latin typeface="Poppins"/>
              </a:rPr>
              <a:t>NEURAL NETWORK EMBEDDING</a:t>
            </a:r>
          </a:p>
          <a:p>
            <a:pPr marL="1554480" indent="-518160" lvl="2">
              <a:lnSpc>
                <a:spcPts val="3744"/>
              </a:lnSpc>
              <a:buFont typeface="Arial"/>
              <a:buChar char="⚬"/>
            </a:pPr>
            <a:r>
              <a:rPr lang="en-US" sz="3600" spc="831">
                <a:solidFill>
                  <a:srgbClr val="000000"/>
                </a:solidFill>
                <a:latin typeface="Poppins"/>
              </a:rPr>
              <a:t>ON CATEGORICAL VARIABLES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4" r="-11619" b="-107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62683"/>
            <a:ext cx="14176740" cy="448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Regression method that performs feature selection</a:t>
            </a:r>
          </a:p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Selects optimal combination of coefficients and variables for regression model</a:t>
            </a:r>
          </a:p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Does L1 regularization which can potentially correct skewness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96913"/>
            <a:ext cx="1364895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LASSO REGRESSION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4" r="-11619" b="-107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269" y="3071443"/>
            <a:ext cx="5312639" cy="6129155"/>
          </a:xfrm>
          <a:custGeom>
            <a:avLst/>
            <a:gdLst/>
            <a:ahLst/>
            <a:cxnLst/>
            <a:rect r="r" b="b" t="t" l="l"/>
            <a:pathLst>
              <a:path h="6129155" w="5312639">
                <a:moveTo>
                  <a:pt x="0" y="0"/>
                </a:moveTo>
                <a:lnTo>
                  <a:pt x="5312639" y="0"/>
                </a:lnTo>
                <a:lnTo>
                  <a:pt x="5312639" y="6129155"/>
                </a:lnTo>
                <a:lnTo>
                  <a:pt x="0" y="6129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94" t="0" r="-51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52908" y="3071443"/>
            <a:ext cx="12361322" cy="6129155"/>
          </a:xfrm>
          <a:custGeom>
            <a:avLst/>
            <a:gdLst/>
            <a:ahLst/>
            <a:cxnLst/>
            <a:rect r="r" b="b" t="t" l="l"/>
            <a:pathLst>
              <a:path h="6129155" w="12361322">
                <a:moveTo>
                  <a:pt x="0" y="0"/>
                </a:moveTo>
                <a:lnTo>
                  <a:pt x="12361322" y="0"/>
                </a:lnTo>
                <a:lnTo>
                  <a:pt x="12361322" y="6129155"/>
                </a:lnTo>
                <a:lnTo>
                  <a:pt x="0" y="6129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41510"/>
            <a:ext cx="14176740" cy="72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1"/>
              </a:lnSpc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6913"/>
            <a:ext cx="1364895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LASSO REGRESSION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4" r="-11619" b="-107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62683"/>
            <a:ext cx="14176740" cy="523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Can handle predicting numerical variable using categorical variables</a:t>
            </a:r>
          </a:p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Represents categorical values as continuous vectors</a:t>
            </a:r>
          </a:p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Embeddings learned during training of neural network</a:t>
            </a:r>
          </a:p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We only used “higher” variable to test against G3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96913"/>
            <a:ext cx="1364895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NEURAL NETWORK EMBEDDING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4" r="-11619" b="-107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55657" y="2149971"/>
            <a:ext cx="8972249" cy="7763910"/>
            <a:chOff x="0" y="0"/>
            <a:chExt cx="11962999" cy="103518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62999" cy="6900226"/>
            </a:xfrm>
            <a:custGeom>
              <a:avLst/>
              <a:gdLst/>
              <a:ahLst/>
              <a:cxnLst/>
              <a:rect r="r" b="b" t="t" l="l"/>
              <a:pathLst>
                <a:path h="6900226" w="11962999">
                  <a:moveTo>
                    <a:pt x="0" y="0"/>
                  </a:moveTo>
                  <a:lnTo>
                    <a:pt x="11962999" y="0"/>
                  </a:lnTo>
                  <a:lnTo>
                    <a:pt x="11962999" y="6900226"/>
                  </a:lnTo>
                  <a:lnTo>
                    <a:pt x="0" y="6900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6900226"/>
              <a:ext cx="11962999" cy="3451653"/>
            </a:xfrm>
            <a:custGeom>
              <a:avLst/>
              <a:gdLst/>
              <a:ahLst/>
              <a:cxnLst/>
              <a:rect r="r" b="b" t="t" l="l"/>
              <a:pathLst>
                <a:path h="3451653" w="11962999">
                  <a:moveTo>
                    <a:pt x="0" y="0"/>
                  </a:moveTo>
                  <a:lnTo>
                    <a:pt x="11962999" y="0"/>
                  </a:lnTo>
                  <a:lnTo>
                    <a:pt x="11962999" y="3451653"/>
                  </a:lnTo>
                  <a:lnTo>
                    <a:pt x="0" y="3451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64807" y="2999995"/>
            <a:ext cx="7852750" cy="598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20 epochs</a:t>
            </a:r>
          </a:p>
          <a:p>
            <a:pPr marL="1841771" indent="-613924" lvl="2">
              <a:lnSpc>
                <a:spcPts val="5971"/>
              </a:lnSpc>
              <a:buFont typeface="Arial"/>
              <a:buChar char="⚬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Training data is passed into algorithm 20 times</a:t>
            </a:r>
          </a:p>
          <a:p>
            <a:pPr marL="1841771" indent="-613924" lvl="2">
              <a:lnSpc>
                <a:spcPts val="5971"/>
              </a:lnSpc>
              <a:buFont typeface="Arial"/>
              <a:buChar char="⚬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First 2 epochs outliers</a:t>
            </a:r>
          </a:p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Mean Absolute Error </a:t>
            </a:r>
          </a:p>
          <a:p>
            <a:pPr marL="1841771" indent="-613924" lvl="2">
              <a:lnSpc>
                <a:spcPts val="5971"/>
              </a:lnSpc>
              <a:buFont typeface="Arial"/>
              <a:buChar char="⚬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2.8</a:t>
            </a:r>
          </a:p>
          <a:p>
            <a:pPr marL="1841771" indent="-613924" lvl="2">
              <a:lnSpc>
                <a:spcPts val="5971"/>
              </a:lnSpc>
              <a:buFont typeface="Arial"/>
              <a:buChar char="⚬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2.5 (without outliers)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96913"/>
            <a:ext cx="1364895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NEURAL NETWORK EMBEDDING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41510"/>
            <a:ext cx="14176740" cy="72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1"/>
              </a:lnSpc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Results: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4" r="-11619" b="-107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72365" y="2904055"/>
            <a:ext cx="6823297" cy="6255740"/>
          </a:xfrm>
          <a:custGeom>
            <a:avLst/>
            <a:gdLst/>
            <a:ahLst/>
            <a:cxnLst/>
            <a:rect r="r" b="b" t="t" l="l"/>
            <a:pathLst>
              <a:path h="6255740" w="6823297">
                <a:moveTo>
                  <a:pt x="0" y="0"/>
                </a:moveTo>
                <a:lnTo>
                  <a:pt x="6823297" y="0"/>
                </a:lnTo>
                <a:lnTo>
                  <a:pt x="6823297" y="6255741"/>
                </a:lnTo>
                <a:lnTo>
                  <a:pt x="0" y="6255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4807" y="2999995"/>
            <a:ext cx="8379193" cy="557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Mean G3 is 11.96</a:t>
            </a:r>
          </a:p>
          <a:p>
            <a:pPr marL="1841771" indent="-613924" lvl="2">
              <a:lnSpc>
                <a:spcPts val="7293"/>
              </a:lnSpc>
              <a:buFont typeface="Arial"/>
              <a:buChar char="⚬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Mean e</a:t>
            </a:r>
            <a:r>
              <a:rPr lang="en-US" sz="4265">
                <a:solidFill>
                  <a:srgbClr val="000000"/>
                </a:solidFill>
                <a:latin typeface="Canva Sans"/>
              </a:rPr>
              <a:t>rror percentage of 20%</a:t>
            </a:r>
          </a:p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Prediction can be somewhat accurate from results</a:t>
            </a:r>
          </a:p>
          <a:p>
            <a:pPr marL="920885" indent="-460443" lvl="1">
              <a:lnSpc>
                <a:spcPts val="5971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But error margin still too large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96913"/>
            <a:ext cx="1364895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NEURAL NETWORK EMBEDDING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41510"/>
            <a:ext cx="14176740" cy="72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1"/>
              </a:lnSpc>
            </a:pPr>
            <a:r>
              <a:rPr lang="en-US" sz="4265">
                <a:solidFill>
                  <a:srgbClr val="000000"/>
                </a:solidFill>
                <a:latin typeface="Canva Sans"/>
              </a:rPr>
              <a:t>Predictions: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0785" r="-3078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678940"/>
            <a:ext cx="18702426" cy="798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 Semi-Bold"/>
              </a:rPr>
              <a:t> Alcohol Consumption Not a Prime Predictor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Academic performance isn't primarily determined by a student's alcohol consumption levels.</a:t>
            </a:r>
          </a:p>
          <a:p>
            <a:pPr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>
                <a:solidFill>
                  <a:srgbClr val="000000"/>
                </a:solidFill>
                <a:latin typeface="Canva Sans Semi-Bold"/>
              </a:rPr>
              <a:t>Lasso Regression Model Limitations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Even with multiple variables considered, the Lasso Regression model could not accurately predict final grades.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Indicates that environment and habits do not solely determine academic success.</a:t>
            </a:r>
          </a:p>
          <a:p>
            <a:pPr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>
                <a:solidFill>
                  <a:srgbClr val="000000"/>
                </a:solidFill>
                <a:latin typeface="Canva Sans Semi-Bold"/>
              </a:rPr>
              <a:t>High Correlation with Plans for Higher Education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The strongest predictor of academic performance is the student's intention to pursue higher education.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Motivation to meet higher education requirements likely enhances performance. </a:t>
            </a:r>
          </a:p>
          <a:p>
            <a:pPr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>
                <a:solidFill>
                  <a:srgbClr val="000000"/>
                </a:solidFill>
                <a:latin typeface="Canva Sans Semi-Bold"/>
              </a:rPr>
              <a:t>Individual Differences Impact Academic Results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Each student's unique characteristics make it challenging to standardize a prediction model for academic performance.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Variables affect students differently, complicating the prediction of academic success.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43365" y="722630"/>
            <a:ext cx="18015696" cy="65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9"/>
              </a:lnSpc>
            </a:pPr>
            <a:r>
              <a:rPr lang="en-US" sz="4699" spc="1085">
                <a:solidFill>
                  <a:srgbClr val="000000"/>
                </a:solidFill>
                <a:latin typeface="TT Corals Bold"/>
              </a:rPr>
              <a:t>DATA DRIVEN INSIGHTS &amp; RECOMMENDATION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17273" y="4285615"/>
            <a:ext cx="10241704" cy="3086100"/>
            <a:chOff x="0" y="0"/>
            <a:chExt cx="269740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7403" cy="812800"/>
            </a:xfrm>
            <a:custGeom>
              <a:avLst/>
              <a:gdLst/>
              <a:ahLst/>
              <a:cxnLst/>
              <a:rect r="r" b="b" t="t" l="l"/>
              <a:pathLst>
                <a:path h="812800" w="2697403">
                  <a:moveTo>
                    <a:pt x="0" y="0"/>
                  </a:moveTo>
                  <a:lnTo>
                    <a:pt x="2697403" y="0"/>
                  </a:lnTo>
                  <a:lnTo>
                    <a:pt x="26974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697403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672886"/>
            <a:ext cx="8309424" cy="78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TT Corals"/>
              </a:rPr>
              <a:t>Based on our findings,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96913"/>
            <a:ext cx="558019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154">
                <a:solidFill>
                  <a:srgbClr val="000000"/>
                </a:solidFill>
                <a:latin typeface="TT Corals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15748" y="4727745"/>
            <a:ext cx="944475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Alcoholism might </a:t>
            </a:r>
            <a:r>
              <a:rPr lang="en-US" sz="5199">
                <a:solidFill>
                  <a:srgbClr val="FF3131"/>
                </a:solidFill>
                <a:latin typeface="Canva Sans Bold"/>
              </a:rPr>
              <a:t>NOT</a:t>
            </a:r>
            <a:r>
              <a:rPr lang="en-US" sz="5199">
                <a:solidFill>
                  <a:srgbClr val="000000"/>
                </a:solidFill>
                <a:latin typeface="Canva Sans Bold"/>
              </a:rPr>
              <a:t> affect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Student’s performance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30530" y="5143500"/>
            <a:ext cx="10226940" cy="4540635"/>
          </a:xfrm>
          <a:custGeom>
            <a:avLst/>
            <a:gdLst/>
            <a:ahLst/>
            <a:cxnLst/>
            <a:rect r="r" b="b" t="t" l="l"/>
            <a:pathLst>
              <a:path h="4540635" w="10226940">
                <a:moveTo>
                  <a:pt x="0" y="0"/>
                </a:moveTo>
                <a:lnTo>
                  <a:pt x="10226940" y="0"/>
                </a:lnTo>
                <a:lnTo>
                  <a:pt x="10226940" y="4540635"/>
                </a:lnTo>
                <a:lnTo>
                  <a:pt x="0" y="4540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34727"/>
            <a:ext cx="5007709" cy="87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4"/>
              </a:lnSpc>
            </a:pPr>
            <a:r>
              <a:rPr lang="en-US" sz="6283" spc="1451">
                <a:solidFill>
                  <a:srgbClr val="000000"/>
                </a:solidFill>
                <a:latin typeface="TT Corals Bold"/>
              </a:rPr>
              <a:t>CONTEXT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52397"/>
            <a:ext cx="15390230" cy="318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8016" indent="-324008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000000"/>
                </a:solidFill>
                <a:latin typeface="Canva Sans"/>
              </a:rPr>
              <a:t>Approximately 80% of college students reportedly have engaged in the consumption of alcohol.</a:t>
            </a:r>
          </a:p>
          <a:p>
            <a:pPr>
              <a:lnSpc>
                <a:spcPts val="4202"/>
              </a:lnSpc>
            </a:pPr>
          </a:p>
          <a:p>
            <a:pPr marL="648016" indent="-324008" lvl="1">
              <a:lnSpc>
                <a:spcPts val="4202"/>
              </a:lnSpc>
              <a:buFont typeface="Arial"/>
              <a:buChar char="•"/>
            </a:pPr>
            <a:r>
              <a:rPr lang="en-US" sz="3001">
                <a:solidFill>
                  <a:srgbClr val="000000"/>
                </a:solidFill>
                <a:latin typeface="Canva Sans"/>
              </a:rPr>
              <a:t>Mostly due to peer pressure, stress and societal influence</a:t>
            </a:r>
          </a:p>
          <a:p>
            <a:pPr>
              <a:lnSpc>
                <a:spcPts val="4202"/>
              </a:lnSpc>
            </a:pPr>
          </a:p>
          <a:p>
            <a:pPr marL="648016" indent="-324008" lvl="1">
              <a:lnSpc>
                <a:spcPts val="4202"/>
              </a:lnSpc>
              <a:spcBef>
                <a:spcPct val="0"/>
              </a:spcBef>
              <a:buFont typeface="Arial"/>
              <a:buChar char="•"/>
            </a:pPr>
            <a:r>
              <a:rPr lang="en-US" sz="3001">
                <a:solidFill>
                  <a:srgbClr val="000000"/>
                </a:solidFill>
                <a:latin typeface="Canva Sans"/>
              </a:rPr>
              <a:t>Alcoholism affects academic performance, health etc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63703" y="4772978"/>
            <a:ext cx="1056059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spc="1386">
                <a:solidFill>
                  <a:srgbClr val="000000"/>
                </a:solidFill>
                <a:latin typeface="TT Corals Bold"/>
              </a:rPr>
              <a:t>THANK YOU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17017622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Reference: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Mayo Clinic Health System. (n.d.). Does drinking alcohol kill brain cells? Mayo Clinic Health System. Retrieved April 19, 2024, from </a:t>
            </a:r>
            <a:r>
              <a:rPr lang="en-US" sz="3399" u="sng">
                <a:solidFill>
                  <a:srgbClr val="000000"/>
                </a:solidFill>
                <a:latin typeface="Canva Sans"/>
                <a:hlinkClick r:id="rId2" tooltip="https://www.mayoclinichealthsystem.org/hometown-health/speaking-of-health/does-drinking-alcohol-kill-brain-cells"/>
              </a:rPr>
              <a:t>Add a little bit of Reference: Mayo Clinic Health System. (n.d.). Does drinking alcohol kill brain cells? Mayo Clinic Health System. Retrieved April 19, 2024, from body text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000000"/>
                </a:solidFill>
                <a:latin typeface="Canva Sans"/>
              </a:rPr>
              <a:t>Wikipedia contributors. (n.d.). Alcohol use among college students. In Wikipedia, The Free Encyclopedia. Retrieved April 19, 2024, from </a:t>
            </a:r>
            <a:r>
              <a:rPr lang="en-US" sz="3399" u="sng">
                <a:solidFill>
                  <a:srgbClr val="000000"/>
                </a:solidFill>
                <a:latin typeface="Canva Sans"/>
                <a:hlinkClick r:id="rId3" tooltip="https://en.wikipedia.org/wiki/Alcohol_use_among_college_students"/>
              </a:rPr>
              <a:t>https://en.wikipedia.org/wiki/Alcohol_use_among_college_students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6445" y="1397493"/>
            <a:ext cx="8254971" cy="4099969"/>
          </a:xfrm>
          <a:custGeom>
            <a:avLst/>
            <a:gdLst/>
            <a:ahLst/>
            <a:cxnLst/>
            <a:rect r="r" b="b" t="t" l="l"/>
            <a:pathLst>
              <a:path h="4099969" w="8254971">
                <a:moveTo>
                  <a:pt x="0" y="0"/>
                </a:moveTo>
                <a:lnTo>
                  <a:pt x="8254971" y="0"/>
                </a:lnTo>
                <a:lnTo>
                  <a:pt x="8254971" y="4099969"/>
                </a:lnTo>
                <a:lnTo>
                  <a:pt x="0" y="4099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6445" y="5752313"/>
            <a:ext cx="8331859" cy="4099969"/>
          </a:xfrm>
          <a:custGeom>
            <a:avLst/>
            <a:gdLst/>
            <a:ahLst/>
            <a:cxnLst/>
            <a:rect r="r" b="b" t="t" l="l"/>
            <a:pathLst>
              <a:path h="4099969" w="8331859">
                <a:moveTo>
                  <a:pt x="0" y="0"/>
                </a:moveTo>
                <a:lnTo>
                  <a:pt x="8331859" y="0"/>
                </a:lnTo>
                <a:lnTo>
                  <a:pt x="8331859" y="4099969"/>
                </a:lnTo>
                <a:lnTo>
                  <a:pt x="0" y="4099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6445" y="529130"/>
            <a:ext cx="8717555" cy="87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4"/>
              </a:lnSpc>
            </a:pPr>
            <a:r>
              <a:rPr lang="en-US" sz="6283" spc="1451">
                <a:solidFill>
                  <a:srgbClr val="000000"/>
                </a:solidFill>
                <a:latin typeface="TT Corals Bold"/>
              </a:rPr>
              <a:t>DATASET USED: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572625" y="1028700"/>
            <a:ext cx="4201106" cy="9116744"/>
          </a:xfrm>
          <a:custGeom>
            <a:avLst/>
            <a:gdLst/>
            <a:ahLst/>
            <a:cxnLst/>
            <a:rect r="r" b="b" t="t" l="l"/>
            <a:pathLst>
              <a:path h="9116744" w="4201106">
                <a:moveTo>
                  <a:pt x="0" y="0"/>
                </a:moveTo>
                <a:lnTo>
                  <a:pt x="4201106" y="0"/>
                </a:lnTo>
                <a:lnTo>
                  <a:pt x="4201106" y="9116744"/>
                </a:lnTo>
                <a:lnTo>
                  <a:pt x="0" y="9116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8110" y="1028700"/>
            <a:ext cx="3933826" cy="9116744"/>
          </a:xfrm>
          <a:custGeom>
            <a:avLst/>
            <a:gdLst/>
            <a:ahLst/>
            <a:cxnLst/>
            <a:rect r="r" b="b" t="t" l="l"/>
            <a:pathLst>
              <a:path h="9116744" w="3933826">
                <a:moveTo>
                  <a:pt x="0" y="0"/>
                </a:moveTo>
                <a:lnTo>
                  <a:pt x="3933826" y="0"/>
                </a:lnTo>
                <a:lnTo>
                  <a:pt x="3933826" y="9116744"/>
                </a:lnTo>
                <a:lnTo>
                  <a:pt x="0" y="911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52808" y="3573934"/>
            <a:ext cx="12799898" cy="4842718"/>
          </a:xfrm>
          <a:custGeom>
            <a:avLst/>
            <a:gdLst/>
            <a:ahLst/>
            <a:cxnLst/>
            <a:rect r="r" b="b" t="t" l="l"/>
            <a:pathLst>
              <a:path h="4842718" w="12799898">
                <a:moveTo>
                  <a:pt x="0" y="0"/>
                </a:moveTo>
                <a:lnTo>
                  <a:pt x="12799899" y="0"/>
                </a:lnTo>
                <a:lnTo>
                  <a:pt x="12799899" y="4842718"/>
                </a:lnTo>
                <a:lnTo>
                  <a:pt x="0" y="4842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43882" y="1408113"/>
            <a:ext cx="3526916" cy="158711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715962"/>
            <a:ext cx="10339097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spc="1155">
                <a:solidFill>
                  <a:srgbClr val="000000"/>
                </a:solidFill>
                <a:latin typeface="TT Corals Bold"/>
              </a:rPr>
              <a:t>PROBLEM FORMULATION: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11024"/>
            <a:ext cx="6207764" cy="139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616" spc="604">
                <a:solidFill>
                  <a:srgbClr val="000000"/>
                </a:solidFill>
                <a:latin typeface="Canva Sans"/>
              </a:rPr>
              <a:t>WE FOUND OUT THAT </a:t>
            </a:r>
            <a:r>
              <a:rPr lang="en-US" sz="2616" spc="604">
                <a:solidFill>
                  <a:srgbClr val="FF3131"/>
                </a:solidFill>
                <a:latin typeface="Canva Sans"/>
              </a:rPr>
              <a:t>ALCOHOL </a:t>
            </a:r>
            <a:r>
              <a:rPr lang="en-US" sz="2616" spc="604">
                <a:solidFill>
                  <a:srgbClr val="000000"/>
                </a:solidFill>
                <a:latin typeface="Canva Sans"/>
              </a:rPr>
              <a:t>AFFECTS THE FUNCTIONALITY IN THE BRAIN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4212" y="8917409"/>
            <a:ext cx="17579576" cy="108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8"/>
              </a:lnSpc>
            </a:pPr>
            <a:r>
              <a:rPr lang="en-US" sz="2104" spc="486">
                <a:solidFill>
                  <a:srgbClr val="000000"/>
                </a:solidFill>
                <a:latin typeface="Puimek Font TH"/>
              </a:rPr>
              <a:t>REF: HTTPS://WWW.MAYOCLINICHEALTHSYSTEM.ORG/HOMETOWN-HEALTH/SPEAKING-OF-HEALTH/DOES-DRINKING-ALCOHOL-KILL-BRAIN-CELLS#:~:TEXT=A%3A%20ALCOHOL%20IS%20A%20NEUROTOXIN,TROUBLE%20WITH%20BALANCE%20AND%20COORDINATION.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5623" y="1901174"/>
            <a:ext cx="5808321" cy="77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8"/>
              </a:lnSpc>
            </a:pPr>
            <a:r>
              <a:rPr lang="en-US" sz="2911" spc="672">
                <a:solidFill>
                  <a:srgbClr val="FF3131"/>
                </a:solidFill>
                <a:latin typeface="Canva Sans"/>
              </a:rPr>
              <a:t>AFFECTING</a:t>
            </a:r>
            <a:r>
              <a:rPr lang="en-US" sz="2911" spc="672">
                <a:solidFill>
                  <a:srgbClr val="000000"/>
                </a:solidFill>
                <a:latin typeface="Canva Sans"/>
              </a:rPr>
              <a:t> STUDENT’S PERFORMANCE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15962"/>
            <a:ext cx="10339097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spc="1155">
                <a:solidFill>
                  <a:srgbClr val="000000"/>
                </a:solidFill>
                <a:latin typeface="TT Corals Bold"/>
              </a:rPr>
              <a:t>PROBLEM FORMULATION: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09024" y="4480122"/>
            <a:ext cx="15450276" cy="236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5"/>
              </a:lnSpc>
            </a:pPr>
            <a:r>
              <a:rPr lang="en-US" sz="5938" spc="1371">
                <a:solidFill>
                  <a:srgbClr val="000000"/>
                </a:solidFill>
                <a:latin typeface="Puimek Font TH"/>
              </a:rPr>
              <a:t>DOES </a:t>
            </a:r>
            <a:r>
              <a:rPr lang="en-US" sz="5938" spc="1371">
                <a:solidFill>
                  <a:srgbClr val="FF3131"/>
                </a:solidFill>
                <a:latin typeface="Puimek Font TH"/>
              </a:rPr>
              <a:t>ALC0HOL CONSUMPTION </a:t>
            </a:r>
            <a:r>
              <a:rPr lang="en-US" sz="5938" spc="1371">
                <a:solidFill>
                  <a:srgbClr val="000000"/>
                </a:solidFill>
                <a:latin typeface="Puimek Font TH"/>
              </a:rPr>
              <a:t>AFFECTS STUDENT’S </a:t>
            </a:r>
            <a:r>
              <a:rPr lang="en-US" sz="5938" spc="1371">
                <a:solidFill>
                  <a:srgbClr val="004AAD"/>
                </a:solidFill>
                <a:latin typeface="Puimek Font TH"/>
              </a:rPr>
              <a:t>PERFORMANCE</a:t>
            </a:r>
            <a:r>
              <a:rPr lang="en-US" sz="5938" spc="1371">
                <a:solidFill>
                  <a:srgbClr val="000000"/>
                </a:solidFill>
                <a:latin typeface="Puimek Font TH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02664"/>
            <a:ext cx="8063577" cy="48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600" spc="831">
                <a:solidFill>
                  <a:srgbClr val="5E17EB"/>
                </a:solidFill>
                <a:latin typeface="Puimek Font TH"/>
              </a:rPr>
              <a:t>WHICH WE WANT TO FIND: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46" t="-281" r="-914" b="-243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78120" y="1408113"/>
            <a:ext cx="6881180" cy="8361433"/>
          </a:xfrm>
          <a:custGeom>
            <a:avLst/>
            <a:gdLst/>
            <a:ahLst/>
            <a:cxnLst/>
            <a:rect r="r" b="b" t="t" l="l"/>
            <a:pathLst>
              <a:path h="8361433" w="6881180">
                <a:moveTo>
                  <a:pt x="0" y="0"/>
                </a:moveTo>
                <a:lnTo>
                  <a:pt x="6881180" y="0"/>
                </a:lnTo>
                <a:lnTo>
                  <a:pt x="6881180" y="8361433"/>
                </a:lnTo>
                <a:lnTo>
                  <a:pt x="0" y="8361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87387"/>
            <a:ext cx="154585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155">
                <a:solidFill>
                  <a:srgbClr val="000000"/>
                </a:solidFill>
                <a:latin typeface="TT Corals Bold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69479"/>
            <a:ext cx="9068141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Data contains both numerical and categorical variables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Separated them and work on numerical and categorical variable separately to better identify the relations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Able to identify if other numerical variables has a relation to grades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46" t="-281" r="-914" b="-243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02320"/>
            <a:ext cx="16230600" cy="7709535"/>
          </a:xfrm>
          <a:custGeom>
            <a:avLst/>
            <a:gdLst/>
            <a:ahLst/>
            <a:cxnLst/>
            <a:rect r="r" b="b" t="t" l="l"/>
            <a:pathLst>
              <a:path h="7709535" w="16230600">
                <a:moveTo>
                  <a:pt x="0" y="0"/>
                </a:moveTo>
                <a:lnTo>
                  <a:pt x="16230600" y="0"/>
                </a:lnTo>
                <a:lnTo>
                  <a:pt x="16230600" y="7709535"/>
                </a:lnTo>
                <a:lnTo>
                  <a:pt x="0" y="7709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87387"/>
            <a:ext cx="154585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155">
                <a:solidFill>
                  <a:srgbClr val="000000"/>
                </a:solidFill>
                <a:latin typeface="TT Corals Bold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4852" y="2125096"/>
            <a:ext cx="65153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Numerical Variables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95071" y="2125096"/>
            <a:ext cx="68688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Categorical Variables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6526" y="3601792"/>
            <a:ext cx="4219034" cy="436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age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Medu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Fedu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traveltime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studytime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failures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famrel 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goout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46463" y="3601792"/>
            <a:ext cx="3312113" cy="382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Dalc </a:t>
            </a:r>
          </a:p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Walc </a:t>
            </a:r>
          </a:p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health</a:t>
            </a:r>
          </a:p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absence</a:t>
            </a:r>
          </a:p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G1</a:t>
            </a:r>
          </a:p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G2</a:t>
            </a:r>
          </a:p>
          <a:p>
            <a:pPr marL="669937" indent="-334969" lvl="1">
              <a:lnSpc>
                <a:spcPts val="4344"/>
              </a:lnSpc>
              <a:buFont typeface="Arial"/>
              <a:buChar char="•"/>
            </a:pPr>
            <a:r>
              <a:rPr lang="en-US" sz="3102">
                <a:solidFill>
                  <a:srgbClr val="000000"/>
                </a:solidFill>
                <a:latin typeface="Canva Sans"/>
              </a:rPr>
              <a:t>G3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8240" y="3601792"/>
            <a:ext cx="4219034" cy="4910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school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sex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address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famsize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Pstatus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Mjob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Fjob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reason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guardian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07273" y="3601792"/>
            <a:ext cx="3652027" cy="436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schoolsup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famsup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paid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activities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nursery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higher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internet</a:t>
            </a:r>
          </a:p>
          <a:p>
            <a:pPr marL="668807" indent="-334403" lvl="1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000000"/>
                </a:solidFill>
                <a:latin typeface="Canva Sans"/>
              </a:rPr>
              <a:t>romantic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46" t="-281" r="-914" b="-243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8962" y="5519827"/>
            <a:ext cx="15183793" cy="3562727"/>
          </a:xfrm>
          <a:custGeom>
            <a:avLst/>
            <a:gdLst/>
            <a:ahLst/>
            <a:cxnLst/>
            <a:rect r="r" b="b" t="t" l="l"/>
            <a:pathLst>
              <a:path h="3562727" w="15183793">
                <a:moveTo>
                  <a:pt x="0" y="0"/>
                </a:moveTo>
                <a:lnTo>
                  <a:pt x="15183793" y="0"/>
                </a:lnTo>
                <a:lnTo>
                  <a:pt x="15183793" y="3562727"/>
                </a:lnTo>
                <a:lnTo>
                  <a:pt x="0" y="3562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87387"/>
            <a:ext cx="154585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1155">
                <a:solidFill>
                  <a:srgbClr val="000000"/>
                </a:solidFill>
                <a:latin typeface="TT Corals Bold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25740"/>
            <a:ext cx="5248573" cy="71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5"/>
              </a:lnSpc>
            </a:pPr>
            <a:r>
              <a:rPr lang="en-US" sz="4189" u="sng">
                <a:solidFill>
                  <a:srgbClr val="000000"/>
                </a:solidFill>
                <a:latin typeface="Canva Sans Bold"/>
              </a:rPr>
              <a:t>Numerical Variables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5901" y="2576602"/>
            <a:ext cx="7632050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Correlation matrix to see mainly to see the relation between Dalc (WeekDay Alcohol Intake, Walc (WeekEnd Alcohol Intake) with grades (G1, G2, G3).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576602"/>
            <a:ext cx="851733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Able to look for other numerical variables that affects grades as well.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DAGCpziJIAo</dc:identifier>
  <dcterms:modified xsi:type="dcterms:W3CDTF">2011-08-01T06:04:30Z</dcterms:modified>
  <cp:revision>1</cp:revision>
  <dc:title>Sc1015 MINI PROJECT</dc:title>
</cp:coreProperties>
</file>